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46" r:id="rId2"/>
  </p:sldMasterIdLst>
  <p:notesMasterIdLst>
    <p:notesMasterId r:id="rId25"/>
  </p:notesMasterIdLst>
  <p:sldIdLst>
    <p:sldId id="277" r:id="rId3"/>
    <p:sldId id="283" r:id="rId4"/>
    <p:sldId id="310" r:id="rId5"/>
    <p:sldId id="294" r:id="rId6"/>
    <p:sldId id="300" r:id="rId7"/>
    <p:sldId id="284" r:id="rId8"/>
    <p:sldId id="280" r:id="rId9"/>
    <p:sldId id="296" r:id="rId10"/>
    <p:sldId id="297" r:id="rId11"/>
    <p:sldId id="298" r:id="rId12"/>
    <p:sldId id="309" r:id="rId13"/>
    <p:sldId id="299" r:id="rId14"/>
    <p:sldId id="302" r:id="rId15"/>
    <p:sldId id="311" r:id="rId16"/>
    <p:sldId id="301" r:id="rId17"/>
    <p:sldId id="303" r:id="rId18"/>
    <p:sldId id="307" r:id="rId19"/>
    <p:sldId id="308" r:id="rId20"/>
    <p:sldId id="313" r:id="rId21"/>
    <p:sldId id="314" r:id="rId22"/>
    <p:sldId id="315" r:id="rId23"/>
    <p:sldId id="264" r:id="rId2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993300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534DE-9582-4436-972F-82E573361A42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EF07-54C9-450A-86E4-34AF8D469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3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93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9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1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EF07-54C9-450A-86E4-34AF8D4694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3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3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8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5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8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4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8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6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58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8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67CA-EAFD-4B7C-BE05-43919425F3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D9B-0D67-4D9C-9B99-FE95B3C4A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6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7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8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4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7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6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0575-3E97-44D8-8DA7-E88B34DEC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4B8F-8905-423B-BD10-635919A89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7FF929-C05B-43CB-AECD-C50EE4FB141D}" type="datetimeFigureOut">
              <a:rPr lang="ru-RU" smtClean="0">
                <a:solidFill>
                  <a:srgbClr val="212745">
                    <a:shade val="50000"/>
                  </a:srgbClr>
                </a:solidFill>
              </a:rPr>
              <a:pPr/>
              <a:t>04.10.2017</a:t>
            </a:fld>
            <a:endParaRPr lang="ru-RU">
              <a:solidFill>
                <a:srgbClr val="21274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21274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EAF63F-FCA5-418B-9F4A-8580EBA3CDDE}" type="slidenum">
              <a:rPr lang="ru-RU" smtClean="0">
                <a:solidFill>
                  <a:srgbClr val="212745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212745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4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2.jp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oeobrazovanie.ru/blank_otvetov_2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moeobrazovanie.ru/blank_otvetov_1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eobrazovanie.ru/blank_registracii.html" TargetMode="External"/><Relationship Id="rId5" Type="http://schemas.openxmlformats.org/officeDocument/2006/relationships/hyperlink" Target="https://moeobrazovanie.ru/kontrolnye_izmeritelnye_materialy.html" TargetMode="Externa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L:\&#1075;&#1086;&#1089;&#1091;&#1076;&#1072;&#1088;&#1089;&#1090;&#1074;&#1077;&#1085;&#1085;&#1072;&#1103;%20(%20&#1080;&#1090;&#1086;&#1075;&#1086;&#1074;&#1072;&#1103;)%20&#1072;&#1090;&#1090;&#1077;&#1089;&#1090;&#1072;&#1094;&#1080;&#1103;\AppData\Local\Temp\:%20http:\www.ege.edu.ru\" TargetMode="External"/><Relationship Id="rId5" Type="http://schemas.openxmlformats.org/officeDocument/2006/relationships/hyperlink" Target="http://www.fipi.ru/%20." TargetMode="Externa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2" cstate="print"/>
          <a:srcRect r="23764"/>
          <a:stretch>
            <a:fillRect/>
          </a:stretch>
        </p:blipFill>
        <p:spPr bwMode="auto">
          <a:xfrm>
            <a:off x="0" y="3690"/>
            <a:ext cx="9144000" cy="90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331640" cy="90875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051720" y="5445224"/>
            <a:ext cx="7024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24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Сарагашева Ирина Васильевна</a:t>
            </a:r>
            <a:r>
              <a:rPr lang="ru-RU" sz="2000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r">
              <a:spcBef>
                <a:spcPct val="20000"/>
              </a:spcBef>
            </a:pPr>
            <a:r>
              <a:rPr lang="ru-RU" sz="2000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Руководитель РЦОИ РТ, </a:t>
            </a:r>
            <a:endParaRPr lang="ru-RU" sz="20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20000"/>
              </a:spcBef>
            </a:pPr>
            <a:r>
              <a:rPr lang="ru-RU" sz="2000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ГБУ «ИОКО РТ»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1652" y="161989"/>
            <a:ext cx="579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 ОЦЕНКИ КАЧЕСТВА ОБРАЗОВАНИЯ РЕСПУБЛИКИ ТЫВА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206" y="1772816"/>
            <a:ext cx="80648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  <a:t>РОДИТЕЛЬСКОЕ СОБРАНИЕ </a:t>
            </a:r>
            <a:endParaRPr lang="ru-RU" altLang="ru-RU" sz="2600" b="1" i="1" dirty="0" smtClean="0">
              <a:solidFill>
                <a:srgbClr val="003366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600" b="1" i="1" dirty="0" smtClean="0">
                <a:solidFill>
                  <a:srgbClr val="003366"/>
                </a:solidFill>
                <a:latin typeface="Times New Roman" pitchFamily="18" charset="0"/>
              </a:rPr>
              <a:t>«</a:t>
            </a:r>
            <a: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  <a:t>Подготовка </a:t>
            </a:r>
            <a:r>
              <a:rPr lang="ru-RU" altLang="ru-RU" sz="2600" b="1" i="1" dirty="0" smtClean="0">
                <a:solidFill>
                  <a:srgbClr val="003366"/>
                </a:solidFill>
                <a:latin typeface="Times New Roman" pitchFamily="18" charset="0"/>
              </a:rPr>
              <a:t>выпускников </a:t>
            </a:r>
            <a: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  <a:t>9, 11(12)-х </a:t>
            </a:r>
            <a:r>
              <a:rPr lang="ru-RU" altLang="ru-RU" sz="2600" b="1" i="1" dirty="0" smtClean="0">
                <a:solidFill>
                  <a:srgbClr val="003366"/>
                </a:solidFill>
                <a:latin typeface="Times New Roman" pitchFamily="18" charset="0"/>
              </a:rPr>
              <a:t>классов к</a:t>
            </a:r>
            <a: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  <a:t/>
            </a:r>
            <a:b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ru-RU" altLang="ru-RU" sz="2600" b="1" i="1" dirty="0" smtClean="0">
                <a:solidFill>
                  <a:srgbClr val="003366"/>
                </a:solidFill>
                <a:latin typeface="Times New Roman" pitchFamily="18" charset="0"/>
              </a:rPr>
              <a:t>государственной(итоговой </a:t>
            </a:r>
            <a: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  <a:t>)</a:t>
            </a:r>
            <a:b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  <a:t>аттестации </a:t>
            </a:r>
            <a:r>
              <a:rPr lang="ru-RU" altLang="ru-RU" sz="2600" b="1" i="1" dirty="0" smtClean="0">
                <a:solidFill>
                  <a:srgbClr val="003366"/>
                </a:solidFill>
                <a:latin typeface="Times New Roman" pitchFamily="18" charset="0"/>
              </a:rPr>
              <a:t>2018 года» </a:t>
            </a:r>
            <a: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  <a:t/>
            </a:r>
            <a:b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ru-RU" altLang="ru-RU" sz="2600" b="1" i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endParaRPr lang="ru-RU" sz="26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"/>
    </mc:Choice>
    <mc:Fallback xmlns="">
      <p:transition spd="slow" advTm="36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39" y="387802"/>
            <a:ext cx="622818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Минимальный порог</a:t>
            </a:r>
            <a:endParaRPr lang="ru-RU" sz="3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880999" y="1340768"/>
            <a:ext cx="7129462" cy="1143000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latin typeface="Times New Roman" pitchFamily="18" charset="0"/>
              </a:rPr>
              <a:t>МИНИМАЛЬНОЕ КОЛИЧЕСТВО БАЛЛОВ в 11 классах</a:t>
            </a:r>
            <a:r>
              <a:rPr lang="ru-RU" altLang="ru-RU" sz="4000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29380" y="2636912"/>
            <a:ext cx="7632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4000" b="1" dirty="0" smtClean="0">
                <a:solidFill>
                  <a:srgbClr val="663300"/>
                </a:solidFill>
                <a:latin typeface="Times New Roman" pitchFamily="18" charset="0"/>
              </a:rPr>
              <a:t>обязательные предметы:</a:t>
            </a:r>
          </a:p>
          <a:p>
            <a:pPr algn="ctr"/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Русский язык- </a:t>
            </a:r>
            <a:r>
              <a:rPr lang="ru-RU" altLang="ru-RU" sz="4000" b="1" dirty="0" smtClean="0">
                <a:solidFill>
                  <a:srgbClr val="663300"/>
                </a:solidFill>
                <a:latin typeface="Times New Roman" pitchFamily="18" charset="0"/>
              </a:rPr>
              <a:t>24</a:t>
            </a:r>
            <a:r>
              <a:rPr lang="ru-RU" altLang="ru-RU" sz="4000" dirty="0" smtClean="0">
                <a:solidFill>
                  <a:srgbClr val="663300"/>
                </a:solidFill>
                <a:latin typeface="Times New Roman" pitchFamily="18" charset="0"/>
              </a:rPr>
              <a:t> </a:t>
            </a: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балла; </a:t>
            </a:r>
          </a:p>
          <a:p>
            <a:pPr algn="ctr"/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Математика базовая – </a:t>
            </a:r>
            <a:r>
              <a:rPr lang="ru-RU" altLang="ru-RU" sz="4000" b="1" dirty="0" smtClean="0">
                <a:solidFill>
                  <a:srgbClr val="663300"/>
                </a:solidFill>
                <a:latin typeface="Times New Roman" pitchFamily="18" charset="0"/>
              </a:rPr>
              <a:t>3 (удовлетворительно)</a:t>
            </a: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 altLang="ru-RU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1570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39" y="387802"/>
            <a:ext cx="622818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Минимальный порог</a:t>
            </a:r>
            <a:endParaRPr lang="ru-RU" sz="3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8939" y="1271588"/>
            <a:ext cx="7129462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 smtClean="0">
                <a:latin typeface="Times New Roman" pitchFamily="18" charset="0"/>
              </a:rPr>
              <a:t>МИНИМАЛЬНОЕ КОЛИЧЕСТВО БАЛЛОВ </a:t>
            </a:r>
            <a:r>
              <a:rPr lang="ru-RU" altLang="ru-RU" sz="4000" dirty="0" smtClean="0">
                <a:latin typeface="Times New Roman" pitchFamily="18" charset="0"/>
              </a:rPr>
              <a:t>(</a:t>
            </a:r>
            <a:r>
              <a:rPr lang="ru-RU" altLang="ru-RU" sz="2700" dirty="0" smtClean="0">
                <a:latin typeface="Times New Roman" pitchFamily="18" charset="0"/>
              </a:rPr>
              <a:t>предметы по выбору 11 классы</a:t>
            </a:r>
            <a:r>
              <a:rPr lang="ru-RU" altLang="ru-RU" sz="4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47139" y="2564904"/>
            <a:ext cx="3740150" cy="405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Физика- </a:t>
            </a:r>
            <a:r>
              <a:rPr lang="ru-RU" altLang="ru-RU" sz="3200" b="1" dirty="0" smtClean="0">
                <a:solidFill>
                  <a:srgbClr val="663300"/>
                </a:solidFill>
                <a:latin typeface="Times New Roman" pitchFamily="18" charset="0"/>
              </a:rPr>
              <a:t>36</a:t>
            </a:r>
            <a:r>
              <a:rPr lang="ru-RU" altLang="ru-RU" sz="2400" b="1" dirty="0" smtClean="0">
                <a:solidFill>
                  <a:srgbClr val="663300"/>
                </a:solidFill>
                <a:latin typeface="Times New Roman" pitchFamily="18" charset="0"/>
              </a:rPr>
              <a:t> 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баллов; </a:t>
            </a:r>
          </a:p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Химия- </a:t>
            </a:r>
            <a:r>
              <a:rPr lang="ru-RU" altLang="ru-RU" sz="3200" b="1" dirty="0" smtClean="0">
                <a:solidFill>
                  <a:srgbClr val="663300"/>
                </a:solidFill>
                <a:latin typeface="Times New Roman" pitchFamily="18" charset="0"/>
              </a:rPr>
              <a:t>36 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баллов; </a:t>
            </a:r>
          </a:p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Информатика и ИКТ- </a:t>
            </a:r>
            <a:r>
              <a:rPr lang="ru-RU" altLang="ru-RU" sz="3200" b="1" dirty="0" smtClean="0">
                <a:solidFill>
                  <a:srgbClr val="663300"/>
                </a:solidFill>
                <a:latin typeface="Times New Roman" pitchFamily="18" charset="0"/>
              </a:rPr>
              <a:t>40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 баллов; </a:t>
            </a:r>
          </a:p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Биология- </a:t>
            </a:r>
            <a:r>
              <a:rPr lang="ru-RU" altLang="ru-RU" sz="3200" b="1" dirty="0" smtClean="0">
                <a:solidFill>
                  <a:srgbClr val="663300"/>
                </a:solidFill>
                <a:latin typeface="Times New Roman" pitchFamily="18" charset="0"/>
              </a:rPr>
              <a:t>36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 баллов; </a:t>
            </a:r>
          </a:p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История- </a:t>
            </a:r>
            <a:r>
              <a:rPr lang="ru-RU" altLang="ru-RU" sz="3200" b="1" dirty="0" smtClean="0">
                <a:solidFill>
                  <a:srgbClr val="663300"/>
                </a:solidFill>
                <a:latin typeface="Times New Roman" pitchFamily="18" charset="0"/>
              </a:rPr>
              <a:t>32</a:t>
            </a: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</a:rPr>
              <a:t> 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балла; </a:t>
            </a:r>
          </a:p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Математика профильного уровня – </a:t>
            </a:r>
            <a:r>
              <a:rPr lang="ru-RU" altLang="ru-RU" sz="3200" b="1" dirty="0" smtClean="0">
                <a:solidFill>
                  <a:srgbClr val="663300"/>
                </a:solidFill>
                <a:latin typeface="Times New Roman" pitchFamily="18" charset="0"/>
              </a:rPr>
              <a:t>27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 баллов;</a:t>
            </a:r>
          </a:p>
          <a:p>
            <a:pPr algn="ctr"/>
            <a:endParaRPr lang="ru-RU" altLang="ru-RU" sz="2400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endParaRPr lang="ru-RU" altLang="ru-RU" sz="2000" dirty="0" smtClean="0"/>
          </a:p>
          <a:p>
            <a:endParaRPr lang="ru-RU" altLang="ru-RU" sz="2400" dirty="0" smtClean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439688" y="2636912"/>
            <a:ext cx="4308775" cy="398772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География- </a:t>
            </a:r>
            <a:r>
              <a:rPr lang="ru-RU" altLang="ru-RU" sz="3200" b="1" dirty="0" smtClean="0">
                <a:solidFill>
                  <a:srgbClr val="663300"/>
                </a:solidFill>
                <a:latin typeface="Times New Roman" pitchFamily="18" charset="0"/>
              </a:rPr>
              <a:t>37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 баллов;</a:t>
            </a:r>
          </a:p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Обществознание- </a:t>
            </a:r>
            <a:r>
              <a:rPr lang="ru-RU" alt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42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 балла; </a:t>
            </a:r>
          </a:p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Литература- </a:t>
            </a:r>
            <a:r>
              <a:rPr lang="ru-RU" alt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32</a:t>
            </a:r>
            <a:r>
              <a:rPr lang="ru-RU" altLang="ru-RU" sz="3600" dirty="0" smtClean="0">
                <a:solidFill>
                  <a:srgbClr val="663300"/>
                </a:solidFill>
                <a:latin typeface="Times New Roman" pitchFamily="18" charset="0"/>
              </a:rPr>
              <a:t> 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балла; </a:t>
            </a:r>
          </a:p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Иностранные языки (английский, </a:t>
            </a:r>
            <a:r>
              <a:rPr lang="ru-RU" altLang="ru-RU" sz="2400" dirty="0" err="1" smtClean="0">
                <a:solidFill>
                  <a:srgbClr val="663300"/>
                </a:solidFill>
                <a:latin typeface="Times New Roman" pitchFamily="18" charset="0"/>
              </a:rPr>
              <a:t>немецкий,французский,испанский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)- </a:t>
            </a:r>
            <a:r>
              <a:rPr lang="ru-RU" alt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22</a:t>
            </a:r>
            <a:r>
              <a:rPr lang="ru-RU" altLang="ru-RU" sz="2400" b="1" dirty="0" smtClean="0">
                <a:solidFill>
                  <a:srgbClr val="663300"/>
                </a:solidFill>
                <a:latin typeface="Times New Roman" pitchFamily="18" charset="0"/>
              </a:rPr>
              <a:t> 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балла; </a:t>
            </a:r>
          </a:p>
          <a:p>
            <a:pPr algn="ctr"/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Русский язык – </a:t>
            </a:r>
            <a:r>
              <a:rPr lang="ru-RU" altLang="ru-RU" sz="3200" b="1" dirty="0" smtClean="0">
                <a:solidFill>
                  <a:srgbClr val="663300"/>
                </a:solidFill>
                <a:latin typeface="Times New Roman" pitchFamily="18" charset="0"/>
              </a:rPr>
              <a:t>36</a:t>
            </a:r>
            <a:r>
              <a:rPr lang="ru-RU" altLang="ru-RU" sz="2400" dirty="0" smtClean="0">
                <a:solidFill>
                  <a:srgbClr val="663300"/>
                </a:solidFill>
                <a:latin typeface="Times New Roman" pitchFamily="18" charset="0"/>
              </a:rPr>
              <a:t> баллов</a:t>
            </a:r>
          </a:p>
          <a:p>
            <a:endParaRPr lang="ru-RU" altLang="ru-RU" sz="2000" dirty="0" smtClean="0"/>
          </a:p>
          <a:p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984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39" y="387802"/>
            <a:ext cx="622818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Права детей с ОВЗ</a:t>
            </a:r>
            <a:endParaRPr lang="ru-RU" sz="3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836457" y="2132856"/>
            <a:ext cx="352839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5200" b="1" u="sng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r>
              <a:rPr lang="ru-RU" altLang="ru-RU" sz="3200" b="1" u="sng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класс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644008" y="2132856"/>
            <a:ext cx="352839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5200" b="1" u="sng" dirty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ru-RU" altLang="ru-RU" sz="3200" b="1" u="sng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284984"/>
            <a:ext cx="3690154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ЕГЭ (с ОВЗ)</a:t>
            </a:r>
          </a:p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 ГВЭ</a:t>
            </a:r>
          </a:p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+ 1,5 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284984"/>
            <a:ext cx="3549722" cy="22467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ОГЭ (С ОВЗ)</a:t>
            </a:r>
          </a:p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 ГВЭ</a:t>
            </a:r>
          </a:p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+ 1,5 ч</a:t>
            </a:r>
          </a:p>
          <a:p>
            <a:pPr algn="ctr"/>
            <a:r>
              <a:rPr lang="ru-RU" sz="2800" b="1" dirty="0">
                <a:solidFill>
                  <a:srgbClr val="003366"/>
                </a:solidFill>
              </a:rPr>
              <a:t>т</a:t>
            </a:r>
            <a:r>
              <a:rPr lang="ru-RU" sz="2800" b="1" dirty="0" smtClean="0">
                <a:solidFill>
                  <a:srgbClr val="003366"/>
                </a:solidFill>
              </a:rPr>
              <a:t>олько 2 эк. для аттестата</a:t>
            </a:r>
            <a:endParaRPr lang="ru-RU" sz="28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87802"/>
            <a:ext cx="680424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Где проходят экзамены?</a:t>
            </a:r>
            <a:endParaRPr lang="ru-RU" sz="3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32277" y="1340768"/>
            <a:ext cx="6288195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200" dirty="0" smtClean="0"/>
              <a:t>- пункт проведения экзаменов: штаб ППЭ, аудитории для участников ГИА, медпункт</a:t>
            </a:r>
            <a:r>
              <a:rPr lang="ru-RU" sz="2200" dirty="0"/>
              <a:t>,</a:t>
            </a:r>
            <a:r>
              <a:rPr lang="ru-RU" sz="2200" dirty="0" smtClean="0"/>
              <a:t> </a:t>
            </a:r>
            <a:r>
              <a:rPr lang="ru-RU" sz="2200" dirty="0"/>
              <a:t>с</a:t>
            </a:r>
            <a:r>
              <a:rPr lang="ru-RU" sz="2200" dirty="0" smtClean="0"/>
              <a:t>анитарные комнаты, комнаты для СМИ и общественных наблюдателей </a:t>
            </a:r>
            <a:endParaRPr lang="ru-RU" sz="2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32792"/>
            <a:ext cx="2016224" cy="43396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ru-RU" sz="6000" b="1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6000" b="1" dirty="0" smtClean="0"/>
              <a:t>ППЭ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6000" b="1" dirty="0" smtClean="0"/>
              <a:t> </a:t>
            </a:r>
            <a:endParaRPr lang="ru-RU" sz="6000" b="1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ru-RU" sz="6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3539" y="3140968"/>
            <a:ext cx="8424936" cy="42288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ru-RU" sz="2400" dirty="0" smtClean="0">
              <a:solidFill>
                <a:srgbClr val="003366"/>
              </a:solidFill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AutoNum type="arabicParenR"/>
              <a:defRPr/>
            </a:pPr>
            <a:r>
              <a:rPr lang="ru-RU" sz="2400" b="1" dirty="0" err="1" smtClean="0">
                <a:solidFill>
                  <a:srgbClr val="003366"/>
                </a:solidFill>
              </a:rPr>
              <a:t>Металлодетекторами</a:t>
            </a:r>
            <a:endParaRPr lang="ru-RU" sz="2400" b="1" dirty="0" smtClean="0">
              <a:solidFill>
                <a:srgbClr val="003366"/>
              </a:solidFill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AutoNum type="arabicParenR"/>
              <a:defRPr/>
            </a:pPr>
            <a:r>
              <a:rPr lang="ru-RU" sz="2400" b="1" dirty="0" smtClean="0">
                <a:solidFill>
                  <a:srgbClr val="003366"/>
                </a:solidFill>
              </a:rPr>
              <a:t>Подавителями сигналов сотовой связи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AutoNum type="arabicParenR"/>
              <a:defRPr/>
            </a:pPr>
            <a:r>
              <a:rPr lang="ru-RU" sz="2400" b="1" dirty="0" smtClean="0">
                <a:solidFill>
                  <a:srgbClr val="003366"/>
                </a:solidFill>
              </a:rPr>
              <a:t>Оргтехникой(принтеры, сканеры)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AutoNum type="arabicParenR"/>
              <a:defRPr/>
            </a:pPr>
            <a:r>
              <a:rPr lang="ru-RU" sz="2400" b="1" dirty="0" smtClean="0">
                <a:solidFill>
                  <a:srgbClr val="003366"/>
                </a:solidFill>
              </a:rPr>
              <a:t>Стационарным телефоном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AutoNum type="arabicParenR"/>
              <a:defRPr/>
            </a:pPr>
            <a:r>
              <a:rPr lang="ru-RU" sz="2400" b="1" dirty="0" smtClean="0">
                <a:solidFill>
                  <a:srgbClr val="003366"/>
                </a:solidFill>
              </a:rPr>
              <a:t>Сейфом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AutoNum type="arabicParenR"/>
              <a:defRPr/>
            </a:pPr>
            <a:r>
              <a:rPr lang="ru-RU" sz="2400" b="1" dirty="0" smtClean="0">
                <a:solidFill>
                  <a:srgbClr val="003366"/>
                </a:solidFill>
              </a:rPr>
              <a:t>Видеонаблюдением.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AutoNum type="arabicParenR"/>
              <a:defRPr/>
            </a:pPr>
            <a:endParaRPr lang="ru-RU" sz="2800" b="1" dirty="0">
              <a:solidFill>
                <a:srgbClr val="003366"/>
              </a:solidFill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AutoNum type="arabicParenR"/>
              <a:defRPr/>
            </a:pPr>
            <a:endParaRPr lang="ru-RU" sz="3200" b="1" dirty="0">
              <a:solidFill>
                <a:srgbClr val="0033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8835" y="2925524"/>
            <a:ext cx="5949776" cy="4924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600" b="1" u="sng" dirty="0" smtClean="0">
                <a:solidFill>
                  <a:srgbClr val="0070C0"/>
                </a:solidFill>
              </a:rPr>
              <a:t>Техническое оснащение ППЭ:</a:t>
            </a:r>
            <a:endParaRPr lang="ru-RU" sz="2600" b="1" u="sng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58" y="2925524"/>
            <a:ext cx="2172714" cy="1268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92098"/>
            <a:ext cx="1524879" cy="990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79965"/>
            <a:ext cx="2663975" cy="24208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589239"/>
            <a:ext cx="1795264" cy="12287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65" y="1388181"/>
            <a:ext cx="1229109" cy="9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pandia.ru/text/78/007/images/image002_104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401"/>
            <a:ext cx="9144000" cy="5964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</p:pic>
      <p:sp>
        <p:nvSpPr>
          <p:cNvPr id="18" name="TextBox 17"/>
          <p:cNvSpPr txBox="1"/>
          <p:nvPr/>
        </p:nvSpPr>
        <p:spPr>
          <a:xfrm>
            <a:off x="890311" y="4049391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- 100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530" y="5546827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- 300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6918" y="5301335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- 240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7833" y="4470727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- 110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1089" y="6168410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- 100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3310" y="3705746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– 10,20,30,40</a:t>
            </a: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50,80,90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2589" y="3459525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- 250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3772345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- 170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0929" y="2522569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- 150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2862" y="5510633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- 210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32191" y="4111390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- 230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37743" y="1835839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- 320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3976" y="6155067"/>
            <a:ext cx="1178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Тере-Хольский</a:t>
            </a: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- 310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8914" y="4431646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- 220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874" y="4729826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- 260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9624" y="3755626"/>
            <a:ext cx="114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Чаа-Хольский</a:t>
            </a: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- 270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53312" y="4196386"/>
            <a:ext cx="1217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Чеди-Хольский</a:t>
            </a: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- 280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" r="31037"/>
          <a:stretch/>
        </p:blipFill>
        <p:spPr bwMode="auto">
          <a:xfrm>
            <a:off x="0" y="-1"/>
            <a:ext cx="9144000" cy="99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621159" y="143097"/>
            <a:ext cx="712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Пункты проведения экзаменов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733" y="994079"/>
            <a:ext cx="4212062" cy="5627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ГИА-11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23 пунктов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6935" y="1728063"/>
            <a:ext cx="4212062" cy="6211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ГИА-9:</a:t>
            </a: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 пунктов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7550" y="264273"/>
            <a:ext cx="6804246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такое индивидуальный комплект участника?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81547" y="1484783"/>
            <a:ext cx="8496944" cy="29177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Индивидуальный комплект участника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комплект листов формата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А-4+, который выдаётся каждому участнику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государственной итоговой аттестации.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комплект участника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индивидуален и имеет защиту цифровыми номерами!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индивидуальный пакет входят следующие документы: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5"/>
              </a:rPr>
              <a:t>контрольно-измерительные материалы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(КИМ),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6"/>
              </a:rPr>
              <a:t>бланк регистрации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7"/>
              </a:rPr>
              <a:t>бланк ответов №1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бланк ответов 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ИНДИВИДУАЛЬНЫЕ ПАКЕТЫ РАСПЕЧАТЫВАЮТСЯ В АУДИТОРИИ НА ГЛАЗАХ ВСЕХ УЧАСТНИКОВ ЭКЗАМЕНА!!!!!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7550" y="264273"/>
            <a:ext cx="680424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выглядят материалы участника участника?</a:t>
            </a:r>
            <a:endParaRPr lang="ru-RU" sz="30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76" y="1830490"/>
            <a:ext cx="4076126" cy="4824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ege.edu.ru/common/upload/img/b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844824"/>
            <a:ext cx="399993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751955" y="1314224"/>
            <a:ext cx="380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</a:rPr>
              <a:t>Бланк регистрации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54563" y="1037999"/>
            <a:ext cx="38893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</a:rPr>
              <a:t>Бланк ответов №1</a:t>
            </a:r>
            <a:endParaRPr lang="ru-RU" altLang="ru-RU" dirty="0">
              <a:solidFill>
                <a:srgbClr val="000000"/>
              </a:solidFill>
            </a:endParaRPr>
          </a:p>
          <a:p>
            <a:pPr eaLnBrk="1" hangingPunct="1"/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7550" y="264273"/>
            <a:ext cx="6804246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Подготовка:</a:t>
            </a:r>
            <a:endParaRPr lang="ru-RU" sz="30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519403" y="1582921"/>
            <a:ext cx="844447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предметов;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подготовки по каждому предмету;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подготовка используя все источники информации:</a:t>
            </a:r>
            <a:r>
              <a:rPr lang="en-US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урок, полезные сайты, консультации, репетитор;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правил </a:t>
            </a:r>
            <a:r>
              <a:rPr lang="ru-RU" alt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таймменеджмента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Забота о  здоровье!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en-US" alt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27805"/>
            <a:ext cx="1312168" cy="176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7550" y="264273"/>
            <a:ext cx="6804246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Подготовка:</a:t>
            </a:r>
            <a:endParaRPr lang="ru-RU" sz="30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21433" y="1268760"/>
            <a:ext cx="844447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Список полезных сайтов: </a:t>
            </a:r>
            <a:endParaRPr lang="en-US" altLang="ru-RU" sz="2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09804" y="1810575"/>
            <a:ext cx="826665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Сайт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Федерального института педагогических измерений (ФИПИ):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5"/>
              </a:rPr>
              <a:t>://www.fipi.ru/ 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Здесь публикуется много материалов о ЕГЭ и тестовых технологиях в образовании в целом, в том числе есть демо-версии ЕГЭ с 2004 г. (новые демо-версии сначала появляются именно здесь). Много информации и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ГИА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Официальный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информационный портал Единого государственного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/>
              </a:rPr>
              <a:t>: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www.ege.edu.ru/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Главный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портал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ЕГЭ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Официальный информационный портал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государственного экзамена: http://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www.оge.edu.ru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/ Главный портал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02" y="5661248"/>
            <a:ext cx="1312168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7550" y="264273"/>
            <a:ext cx="6804246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Права и обязанности участников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21433" y="1268760"/>
            <a:ext cx="844447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Прописаны в Порядках проведения ГИА № 1400 и №1394</a:t>
            </a:r>
            <a:endParaRPr lang="en-US" altLang="ru-RU" sz="2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09804" y="1916832"/>
            <a:ext cx="826665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 имеет право на защиту своего права получения объективного результата своих знаний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 имеет право на получение дополнительных бланков для ответов и черновиков 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 имеет право на подачу апелляции по процедуре проведения экзамена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 имеет право на подачу апелляции по результатам экзамена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 имеет право на пересдачу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одного из обязательных предметов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получения результата ниже минимального порога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 имеет право на пересдачу экзамена в случае ухудшения здоровья в ходе выполнения экзаменационной работы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 имеет право на сдачу экзамена в резервные дни в случае неявки на экзамен по уважительной причине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02" y="5589240"/>
            <a:ext cx="131216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3463" y="174524"/>
            <a:ext cx="606041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Выпускник</a:t>
            </a:r>
            <a:endParaRPr lang="ru-RU" sz="3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919"/>
            <a:ext cx="1405451" cy="95912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39687" y="2780928"/>
            <a:ext cx="8772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основного общего образования </a:t>
            </a:r>
            <a:r>
              <a:rPr 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 выпускник </a:t>
            </a: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0559" y="3528825"/>
            <a:ext cx="7585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среднего общего образования </a:t>
            </a:r>
            <a:r>
              <a:rPr 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 выпускник </a:t>
            </a:r>
            <a: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(12)</a:t>
            </a:r>
            <a:r>
              <a:rPr 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класса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7287" y="2198818"/>
            <a:ext cx="8869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Обучающийся</a:t>
            </a:r>
            <a:r>
              <a:rPr 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 освоивший  общеобразовательные программы</a:t>
            </a:r>
          </a:p>
        </p:txBody>
      </p:sp>
      <p:pic>
        <p:nvPicPr>
          <p:cNvPr id="19" name="Picture 2" descr="C:\Documents and Settings\Игорь\Рабочий стол\выпускни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4365104"/>
            <a:ext cx="3902821" cy="21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74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1015278" cy="98072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7550" y="264273"/>
            <a:ext cx="6804246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Права и обязанности участников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21433" y="1268760"/>
            <a:ext cx="84444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Прописаны в Порядках проведения ГИА № 1400 и №1394</a:t>
            </a:r>
            <a:endParaRPr lang="en-US" alt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10344" y="1772816"/>
            <a:ext cx="826665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РАЗГОВАРИВАТЬ ВО ВРЕМЯ ЭКЗАМЕНА В АУДИТОРИИ С ДРУГИМИ УЧАСТНИКАМИ;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ПЕРЕПИСЫВАТЬ ЗАДАНИЯ КИМ;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ВЫНОСИТЬ ЛЮБЫЕ ЭКЗАМЕНАЦИОННЫЕ МАТЕРИАЛЫ ИЗ АУДИТОРИИ;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ПЕРЕМЕЩАТЬСЯ ПО ППЭ БЕЗ СОПРОВОЖДЕНИЯ ОРГАНИЗАТОРОВ;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ИМЕТЬ ПРИ СЕБЕ: СРЕДСТВА СВЯЗИ, ЭЛЕКТРОННО_ВЫЧЕСЛИТЕЛЬНУЮ ТЕХНИКУ, ФОТО, ВИДЕО-АУДИОАППАРАТУРУ, СПРАВОЧНЫЕ МАТЕРИАЛЫ, ШПАРГАЛКИ И СРЕДСТВА ХРАНЕНИЯ И ПЕРЕДАЧИ ИНФОРМАЦИИ!!!!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</a:rPr>
              <a:t>Телефон горячей линии ГИА</a:t>
            </a:r>
            <a:br>
              <a:rPr lang="ru-RU" sz="3400" b="1" dirty="0">
                <a:solidFill>
                  <a:srgbClr val="C00000"/>
                </a:solidFill>
              </a:rPr>
            </a:br>
            <a:endParaRPr lang="ru-RU" sz="3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 smtClean="0"/>
          </a:p>
          <a:p>
            <a:pPr algn="ctr"/>
            <a:r>
              <a:rPr lang="ru-RU" sz="8000" dirty="0" smtClean="0">
                <a:solidFill>
                  <a:srgbClr val="003366"/>
                </a:solidFill>
              </a:rPr>
              <a:t>8(394 22)5-19-44</a:t>
            </a:r>
          </a:p>
          <a:p>
            <a:pPr algn="ctr"/>
            <a:r>
              <a:rPr lang="ru-RU" sz="8000" dirty="0" smtClean="0">
                <a:solidFill>
                  <a:srgbClr val="003366"/>
                </a:solidFill>
              </a:rPr>
              <a:t>8(39422)5-61-26</a:t>
            </a:r>
          </a:p>
          <a:p>
            <a:pPr algn="ctr"/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3209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8507288" cy="5688632"/>
          </a:xfrm>
          <a:prstGeom prst="rect">
            <a:avLst/>
          </a:prstGeom>
        </p:spPr>
      </p:pic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32656"/>
            <a:ext cx="7118448" cy="895699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4400" b="1" dirty="0" smtClean="0">
              <a:solidFill>
                <a:srgbClr val="1605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3463" y="174524"/>
            <a:ext cx="606041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ГИА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919"/>
            <a:ext cx="1405451" cy="95912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3210" y="2492896"/>
            <a:ext cx="828092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проведения ГИА-11(12)</a:t>
            </a:r>
            <a:r>
              <a:rPr lang="ru-RU" sz="28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  утвержден приказом </a:t>
            </a:r>
            <a:r>
              <a:rPr lang="ru-RU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Минобра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РФ от 26.12 2013г №1400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Порядок проведения ГИА-9кл. </a:t>
            </a:r>
            <a:r>
              <a:rPr lang="ru-RU" sz="2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твержден приказом 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Минобра РФ от 25.12.2013г № 1394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7287" y="1844824"/>
            <a:ext cx="8869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ГИА-государственная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итоговая аттестация </a:t>
            </a:r>
            <a:endParaRPr lang="ru-RU" sz="28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39" y="387802"/>
            <a:ext cx="622818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Кто организует и проводит ГИА?</a:t>
            </a:r>
            <a:endParaRPr lang="ru-RU" sz="3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759246" y="2458877"/>
            <a:ext cx="2240391" cy="81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81793" y="3346247"/>
            <a:ext cx="2347993" cy="26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54289" y="2169932"/>
            <a:ext cx="2884456" cy="6480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РОСОБРНАДЗОР </a:t>
            </a:r>
            <a:r>
              <a:rPr lang="ru-RU" sz="1400" dirty="0" smtClean="0">
                <a:cs typeface="Times New Roman" pitchFamily="18" charset="0"/>
              </a:rPr>
              <a:t>–</a:t>
            </a:r>
            <a:r>
              <a:rPr lang="ru-RU" sz="1400" b="1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Федеральная служба по надзору в сфере образования и науки</a:t>
            </a:r>
            <a:endParaRPr lang="ru-RU" sz="1400" dirty="0"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3775897" y="3556056"/>
            <a:ext cx="2323522" cy="592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13542" y="3085484"/>
            <a:ext cx="2884456" cy="51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ФИПИ </a:t>
            </a:r>
            <a:r>
              <a:rPr lang="ru-RU" sz="1400" dirty="0" smtClean="0">
                <a:solidFill>
                  <a:schemeClr val="tx1"/>
                </a:solidFill>
              </a:rPr>
              <a:t>–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Федеральный 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нститут </a:t>
            </a: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едагогических Измерений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1993" y="3872501"/>
            <a:ext cx="2884456" cy="5130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ФЦТ </a:t>
            </a:r>
            <a:r>
              <a:rPr lang="ru-RU" sz="1400" dirty="0" smtClean="0">
                <a:solidFill>
                  <a:schemeClr val="tx1"/>
                </a:solidFill>
              </a:rPr>
              <a:t>–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Федеральный центр тестирования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3669" y="4667282"/>
            <a:ext cx="2884456" cy="5046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Минобразования и науки РТ 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62" y="4027265"/>
            <a:ext cx="2659030" cy="228937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196043">
            <a:off x="3594294" y="2562874"/>
            <a:ext cx="2522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http://obrnadzor.gov.ru/ru/</a:t>
            </a:r>
            <a:endParaRPr lang="ru-RU" sz="1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62" y="1726801"/>
            <a:ext cx="2438400" cy="240391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673527" y="3079148"/>
            <a:ext cx="1794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http://www.fipi.ru/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 rot="20658927">
            <a:off x="3660483" y="3585759"/>
            <a:ext cx="2255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http://www.rustest.ru/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656721" y="4581063"/>
            <a:ext cx="273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http://monrt.ru/index.php/ru/</a:t>
            </a:r>
            <a:endParaRPr lang="ru-RU" sz="1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738745" y="4952475"/>
            <a:ext cx="26515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87802"/>
            <a:ext cx="680424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Кто организует и проводит экзамен?</a:t>
            </a:r>
            <a:endParaRPr lang="ru-RU" sz="3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25178" y="1995635"/>
            <a:ext cx="437927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- государственная экзаменационная комиссия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1905" y="2016595"/>
            <a:ext cx="2884456" cy="6480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ГЭК РТ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1158" y="2932147"/>
            <a:ext cx="2884456" cy="51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ПК РТ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9609" y="3719164"/>
            <a:ext cx="2884456" cy="5130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КК РТ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1285" y="4513945"/>
            <a:ext cx="2884456" cy="5046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РЦОИ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25178" y="2865508"/>
            <a:ext cx="437927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- предметная комиссия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47626" y="3719164"/>
            <a:ext cx="435682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- </a:t>
            </a:r>
            <a:r>
              <a:rPr lang="ru-RU" dirty="0">
                <a:solidFill>
                  <a:srgbClr val="003366"/>
                </a:solidFill>
              </a:rPr>
              <a:t>к</a:t>
            </a:r>
            <a:r>
              <a:rPr lang="ru-RU" dirty="0" smtClean="0">
                <a:solidFill>
                  <a:srgbClr val="003366"/>
                </a:solidFill>
              </a:rPr>
              <a:t>онфликтная комиссия 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25178" y="4525132"/>
            <a:ext cx="435682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- региональный центр обработки информации РТ</a:t>
            </a:r>
            <a:endParaRPr lang="ru-R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1" y="168905"/>
            <a:ext cx="606041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Участники ГИА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919"/>
            <a:ext cx="1405451" cy="95912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1540" y="1245419"/>
            <a:ext cx="352839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ЕГЭ</a:t>
            </a:r>
            <a:r>
              <a:rPr lang="en-US" altLang="ru-RU" sz="28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65887" y="2045519"/>
            <a:ext cx="3888432" cy="392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Итоговое сочинение – </a:t>
            </a:r>
            <a:r>
              <a:rPr lang="en-US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«Зачет»</a:t>
            </a:r>
            <a:endParaRPr lang="en-US" altLang="ru-RU" sz="22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«Удовлетворительно» по всем предметам образовательной программы;</a:t>
            </a:r>
            <a:endParaRPr lang="en-US" altLang="ru-RU" sz="22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Допуск к ГИА педагогического совета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066523" y="1345096"/>
            <a:ext cx="3456384" cy="60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ОГЭ</a:t>
            </a:r>
            <a:r>
              <a:rPr lang="en-US" altLang="ru-RU" sz="28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9 класс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647240" y="2045518"/>
            <a:ext cx="4032448" cy="392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«Удовлетворительно» по всем предметам образовательной программы;</a:t>
            </a:r>
            <a:endParaRPr lang="en-US" altLang="ru-RU" sz="22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Допуск к ГИА педагогического совета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09120"/>
            <a:ext cx="4104456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5" y="4509120"/>
            <a:ext cx="395574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39" y="387802"/>
            <a:ext cx="622818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Формы проведения ГИА</a:t>
            </a:r>
            <a:endParaRPr lang="ru-RU" sz="3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51520" y="1251868"/>
            <a:ext cx="352839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146239" y="1230107"/>
            <a:ext cx="352839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ru-RU" altLang="ru-RU" sz="28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класс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95536" y="2205038"/>
            <a:ext cx="4032448" cy="392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altLang="ru-RU" sz="22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584" y="2205038"/>
            <a:ext cx="3618146" cy="392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ЕГЭ – единый государственный экзамен;</a:t>
            </a:r>
            <a:endParaRPr lang="ru-RU" altLang="ru-RU" sz="22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ЕГЭ (с ОВЗ) – единый государственный экзамен для детей с ограниченными возможностями здоровья;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altLang="ru-RU" sz="2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ГВЭ – государственный выпускной экзамен для детей с ОВЗ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039072" y="2199967"/>
            <a:ext cx="3618146" cy="392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ОГЭ – основной государственный экзамен;</a:t>
            </a:r>
            <a:endParaRPr lang="ru-RU" altLang="ru-RU" sz="22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ОГЭ (с ОВЗ) – основной государственный экзамен для детей с ограниченными возможностями здоровья;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altLang="ru-RU" sz="2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ГВЭ – государственный выпускной экзамен для детей с ОВЗ</a:t>
            </a:r>
          </a:p>
        </p:txBody>
      </p:sp>
    </p:spTree>
    <p:extLst>
      <p:ext uri="{BB962C8B-B14F-4D97-AF65-F5344CB8AC3E}">
        <p14:creationId xmlns:p14="http://schemas.microsoft.com/office/powerpoint/2010/main" val="33203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39" y="387802"/>
            <a:ext cx="622818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Зачем сдавать экзамен?</a:t>
            </a:r>
            <a:endParaRPr lang="ru-RU" sz="3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67544" y="2708920"/>
            <a:ext cx="3618146" cy="1367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Аттестат о среднем общем образовании;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ru-RU" sz="2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Поступление в ВУЗ, ССУЗ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76807" y="1651929"/>
            <a:ext cx="352839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5146239" y="1651929"/>
            <a:ext cx="352839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ru-RU" altLang="ru-RU" sz="28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класс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5025383" y="2564904"/>
            <a:ext cx="3618146" cy="1367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Аттестат об общем образовании;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ru-RU" sz="2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Поступление в 10 класс, ССУЗ, ОСОШ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2882"/>
            <a:ext cx="3706559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>
            <a:off x="819537" y="4905077"/>
            <a:ext cx="2419545" cy="1308918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8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2096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39" y="387802"/>
            <a:ext cx="622818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Какие экзамены сдают?</a:t>
            </a:r>
            <a:endParaRPr lang="ru-RU" sz="30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3" y="20960"/>
            <a:ext cx="1555847" cy="993775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84784" y="3512705"/>
            <a:ext cx="4007161" cy="1367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600" b="1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обязательных экзамена:</a:t>
            </a:r>
          </a:p>
          <a:p>
            <a:pPr marL="457200" indent="-457200" algn="just">
              <a:lnSpc>
                <a:spcPct val="80000"/>
              </a:lnSpc>
              <a:buAutoNum type="arabicParenR"/>
              <a:defRPr/>
            </a:pPr>
            <a:r>
              <a:rPr lang="ru-RU" alt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marL="457200" indent="-457200" algn="just">
              <a:lnSpc>
                <a:spcPct val="80000"/>
              </a:lnSpc>
              <a:buAutoNum type="arabicParenR"/>
              <a:defRPr/>
            </a:pPr>
            <a:r>
              <a:rPr lang="ru-RU" alt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Математика (б) или  математика (п)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6822" y="1228750"/>
            <a:ext cx="352839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u="sng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5632174" y="1228750"/>
            <a:ext cx="352839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u="sng" dirty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ru-RU" altLang="ru-RU" sz="3200" b="1" u="sng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класс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2691" y="4905077"/>
            <a:ext cx="277665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  <a:defRPr/>
            </a:pPr>
            <a:endParaRPr lang="ru-RU" altLang="ru-RU" sz="22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4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4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 выбору </a:t>
            </a:r>
            <a:endParaRPr lang="ru-RU" altLang="ru-RU" sz="42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50103" y="5229200"/>
            <a:ext cx="1195627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ВУЗ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ССУЗ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82" y="1628800"/>
            <a:ext cx="2089771" cy="119691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1558684" y="2393667"/>
            <a:ext cx="1691419" cy="103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875752" y="3497627"/>
            <a:ext cx="4007161" cy="1367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400" b="1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обязательных экзамена:</a:t>
            </a:r>
          </a:p>
          <a:p>
            <a:pPr marL="457200" indent="-457200" algn="just">
              <a:lnSpc>
                <a:spcPct val="80000"/>
              </a:lnSpc>
              <a:buAutoNum type="arabicParenR"/>
              <a:defRPr/>
            </a:pPr>
            <a:r>
              <a:rPr lang="ru-RU" alt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marL="457200" indent="-457200" algn="just">
              <a:lnSpc>
                <a:spcPct val="80000"/>
              </a:lnSpc>
              <a:buAutoNum type="arabicParenR"/>
              <a:defRPr/>
            </a:pPr>
            <a:r>
              <a:rPr lang="ru-RU" alt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28854" y="4880683"/>
            <a:ext cx="318831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altLang="ru-RU" sz="32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8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altLang="ru-RU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выбору ИТОГО: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4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4 предмета 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altLang="ru-RU" sz="2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328853" y="2267265"/>
            <a:ext cx="1907443" cy="116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</TotalTime>
  <Words>888</Words>
  <Application>Microsoft Office PowerPoint</Application>
  <PresentationFormat>Экран (4:3)</PresentationFormat>
  <Paragraphs>198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МИНИМАЛЬНОЕ КОЛИЧЕСТВО БАЛЛОВ в 11 классах:</vt:lpstr>
      <vt:lpstr>МИНИМАЛЬНОЕ КОЛИЧЕСТВО БАЛЛОВ (предметы по выбору 11 классы)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Телефон горячей линии ГИА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Простой пользователь</dc:creator>
  <cp:lastModifiedBy>Рузанна В. Дамдын</cp:lastModifiedBy>
  <cp:revision>308</cp:revision>
  <cp:lastPrinted>2017-04-26T10:12:10Z</cp:lastPrinted>
  <dcterms:created xsi:type="dcterms:W3CDTF">2016-05-11T08:10:18Z</dcterms:created>
  <dcterms:modified xsi:type="dcterms:W3CDTF">2017-10-04T04:44:24Z</dcterms:modified>
</cp:coreProperties>
</file>